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4" r:id="rId3"/>
    <p:sldId id="257" r:id="rId4"/>
    <p:sldId id="277" r:id="rId5"/>
    <p:sldId id="268" r:id="rId6"/>
    <p:sldId id="273" r:id="rId7"/>
    <p:sldId id="258" r:id="rId8"/>
    <p:sldId id="270" r:id="rId9"/>
    <p:sldId id="259" r:id="rId10"/>
    <p:sldId id="275" r:id="rId11"/>
    <p:sldId id="260" r:id="rId12"/>
    <p:sldId id="261" r:id="rId13"/>
    <p:sldId id="263" r:id="rId14"/>
    <p:sldId id="262" r:id="rId15"/>
    <p:sldId id="264" r:id="rId16"/>
    <p:sldId id="265" r:id="rId17"/>
    <p:sldId id="266" r:id="rId18"/>
    <p:sldId id="272" r:id="rId19"/>
    <p:sldId id="26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CD552-6D3C-4B42-AE65-87A7AEB8E01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50957-7AE5-440F-BC5F-A56B1638B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0957-7AE5-440F-BC5F-A56B1638B1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00FF00">
                <a:alpha val="43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Svt_Illinskii\&#1042;&#1064;\&#1053;&#1086;&#1074;&#1072;&#1103;%20&#1087;&#1072;&#1087;&#1082;&#1072;\&#1085;&#1072;%20&#1079;&#1072;&#1085;&#1103;&#1090;&#1080;&#1077;\&#1073;&#1083;&#1072;&#1075;&#1086;&#1074;&#1077;&#1089;&#1090;.mp3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Svt_Illinskii\&#1042;&#1064;\&#1053;&#1086;&#1074;&#1072;&#1103;%20&#1087;&#1072;&#1087;&#1082;&#1072;\&#1085;&#1072;%20&#1079;&#1072;&#1085;&#1103;&#1090;&#1080;&#1077;\&#1090;&#1088;&#1077;&#1079;&#1074;&#1086;&#1085;.mp3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Svt_Illinskii\&#1042;&#1064;\&#1053;&#1086;&#1074;&#1072;&#1103;%20&#1087;&#1072;&#1087;&#1082;&#1072;\&#1085;&#1072;%20&#1079;&#1072;&#1085;&#1103;&#1090;&#1080;&#1077;\&#1087;&#1077;&#1088;&#1077;&#1073;&#1086;&#1088;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Svt_Illinskii\&#1042;&#1064;\&#1053;&#1086;&#1074;&#1072;&#1103;%20&#1087;&#1072;&#1087;&#1082;&#1072;\&#1085;&#1072;%20&#1079;&#1072;&#1085;&#1103;&#1090;&#1080;&#1077;\&#1087;&#1077;&#1088;&#1077;&#1079;&#1074;&#1086;&#1085;%20&#1059;&#1058;&#1054;&#1063;&#1053;&#1048;&#1058;&#1068;.mp3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0" y="3733800"/>
            <a:ext cx="5494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Browallia New" pitchFamily="34" charset="-34"/>
              </a:rPr>
              <a:t>Внутреннее </a:t>
            </a:r>
          </a:p>
          <a:p>
            <a:pPr algn="ctr"/>
            <a:r>
              <a:rPr lang="ru-RU" sz="66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mologion Ucs" pitchFamily="2" charset="0"/>
                <a:cs typeface="Browallia New" pitchFamily="34" charset="-34"/>
              </a:rPr>
              <a:t>устройство храма</a:t>
            </a:r>
            <a:endParaRPr lang="ru-RU" sz="66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mologion Ucs" pitchFamily="2" charset="0"/>
              <a:cs typeface="Browallia New" pitchFamily="34" charset="-3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Означает небо -место пребывания Бога </a:t>
            </a:r>
            <a:r>
              <a:rPr lang="ru-RU" sz="4400" dirty="0" smtClean="0">
                <a:latin typeface="Book Antiqua" pitchFamily="18" charset="0"/>
              </a:rPr>
              <a:t>–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Царствие Небесное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438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Алтарь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228600"/>
            <a:ext cx="8001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Алтарь – Святое Святых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09800"/>
            <a:ext cx="3505200" cy="419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Священник</a:t>
            </a:r>
          </a:p>
          <a:p>
            <a:pPr algn="ctr"/>
            <a:r>
              <a:rPr lang="ru-RU" sz="3600" b="1" dirty="0" smtClean="0">
                <a:latin typeface="Book Antiqua" pitchFamily="18" charset="0"/>
              </a:rPr>
              <a:t>Диакон </a:t>
            </a:r>
          </a:p>
          <a:p>
            <a:pPr algn="ctr"/>
            <a:r>
              <a:rPr lang="ru-RU" sz="3600" b="1" dirty="0" smtClean="0">
                <a:latin typeface="Book Antiqua" pitchFamily="18" charset="0"/>
              </a:rPr>
              <a:t>Пономарь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2209800"/>
            <a:ext cx="4495800" cy="419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Первосвященник – очистительная жертва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73222"/>
            <a:ext cx="9144001" cy="56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1676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Средняя часть храма – </a:t>
            </a:r>
            <a:r>
              <a:rPr lang="ru-RU" sz="4400" b="1" i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святлище</a:t>
            </a:r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 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 Antiqua" pitchFamily="18" charset="0"/>
              </a:rPr>
              <a:t>Верующие христиане –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верные</a:t>
            </a:r>
            <a:r>
              <a:rPr lang="ru-RU" sz="3200" b="1" dirty="0" smtClean="0">
                <a:latin typeface="Book Antiqua" pitchFamily="18" charset="0"/>
              </a:rPr>
              <a:t> </a:t>
            </a:r>
            <a:r>
              <a:rPr lang="ru-RU" sz="3600" b="1" dirty="0" smtClean="0">
                <a:latin typeface="Book Antiqua" pitchFamily="18" charset="0"/>
              </a:rPr>
              <a:t> 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1219200"/>
            <a:ext cx="3124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atin typeface="Book Antiqua" pitchFamily="18" charset="0"/>
            </a:endParaRPr>
          </a:p>
          <a:p>
            <a:pPr algn="ctr"/>
            <a:r>
              <a:rPr lang="ru-RU" sz="3600" b="1" dirty="0" smtClean="0">
                <a:latin typeface="Book Antiqua" pitchFamily="18" charset="0"/>
              </a:rPr>
              <a:t>Священник</a:t>
            </a:r>
          </a:p>
          <a:p>
            <a:pPr algn="ctr"/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8001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Иконостас 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971800" cy="3200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Отделяет алтарь от средней части храма   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8001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Притвор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9718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Преддверие храма.    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1143000"/>
            <a:ext cx="4419600" cy="5715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Оглашенные – люди, готовящиеся ко Святому Крещению, или за тяжкие грехи временно отлученные от Причастия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953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001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Колокольня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43600"/>
            <a:ext cx="4876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колокола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1" cy="6867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334000" y="5943600"/>
            <a:ext cx="3810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Звонница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11" y="1"/>
            <a:ext cx="9193811" cy="69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 "/>
              </a:rPr>
              <a:t>Колокольный звон</a:t>
            </a:r>
            <a:endParaRPr lang="ru-RU" b="1" i="1" dirty="0"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0" y="0"/>
            <a:ext cx="3657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Созывает на молитву 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828800"/>
            <a:ext cx="4267200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 Antiqua" pitchFamily="18" charset="0"/>
              </a:rPr>
              <a:t>Возвещает о важнейших моментах службы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5486400"/>
            <a:ext cx="37338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 Antiqua" pitchFamily="18" charset="0"/>
              </a:rPr>
              <a:t>Напоминает о вышнем, небесном мире </a:t>
            </a:r>
            <a:endParaRPr lang="ru-RU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8001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Колокольный звон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905000"/>
            <a:ext cx="3276600" cy="464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Благовест – звон в один колокол 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675" y="1614085"/>
            <a:ext cx="5267325" cy="52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благове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81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735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Трезвон – </a:t>
            </a:r>
            <a:r>
              <a:rPr lang="ru-RU" sz="3600" b="1" dirty="0" smtClean="0">
                <a:latin typeface="Book Antiqua" pitchFamily="18" charset="0"/>
              </a:rPr>
              <a:t>звон во все колокола, выражает христианскую радость, по поводу праздника</a:t>
            </a:r>
            <a:r>
              <a:rPr lang="ru-RU" sz="4400" b="1" dirty="0" smtClean="0">
                <a:latin typeface="Book Antiqua" pitchFamily="18" charset="0"/>
              </a:rPr>
              <a:t> 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4" name="трезв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324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6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vt_Illinskii\картинки\ZJVv-owfyJ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Перебор – медленный звон поочередно в каждый колокол по одному разу, начиная с самого малого, а после удара в большой колокол, ударяют во все колокола вместе сразу, и так </a:t>
            </a:r>
            <a:r>
              <a:rPr lang="ru-RU" sz="2400" b="1" dirty="0" smtClean="0">
                <a:latin typeface="Book Antiqua" pitchFamily="18" charset="0"/>
              </a:rPr>
              <a:t>повторяют много раз 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6" name="переб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56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388"/>
            <a:ext cx="4114800" cy="464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09800"/>
            <a:ext cx="4876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609600"/>
            <a:ext cx="283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СКИНИЯ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6358" y="228600"/>
            <a:ext cx="54376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ПРАВОСЛАВНЫЙ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ХРАМ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ШКОЛА\УРОКИ\Литература\9 клас\Плани конспекти 9\kievo-pecherskaya-lavra-foto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 Antiqua" pitchFamily="18" charset="0"/>
              </a:rPr>
              <a:t>Перезвон – звон поочередно в каждый колокол, начиная с большого и до самого малого  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6" name="перезвон УТОЧНИ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58200" y="396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7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3733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Скиния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09800"/>
            <a:ext cx="31242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Большой кожаный шатер</a:t>
            </a:r>
            <a:endParaRPr lang="ru-RU" sz="44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2667000"/>
            <a:ext cx="4343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latin typeface="Book Antiqua" pitchFamily="18" charset="0"/>
              </a:rPr>
              <a:t>Святое Святых</a:t>
            </a:r>
          </a:p>
          <a:p>
            <a:r>
              <a:rPr lang="ru-RU" sz="4400" dirty="0" smtClean="0">
                <a:latin typeface="Book Antiqua" pitchFamily="18" charset="0"/>
              </a:rPr>
              <a:t>Святилище</a:t>
            </a:r>
          </a:p>
          <a:p>
            <a:r>
              <a:rPr lang="ru-RU" sz="4400" dirty="0" smtClean="0">
                <a:latin typeface="Book Antiqua" pitchFamily="18" charset="0"/>
              </a:rPr>
              <a:t>Двор </a:t>
            </a:r>
            <a:endParaRPr lang="ru-RU" sz="44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228600"/>
            <a:ext cx="45720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Ветхозаветный</a:t>
            </a:r>
          </a:p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 храм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vt_Illinskii\ВШ\52564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248" cy="6866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5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Православный храм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4191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0" y="5029200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Притвор </a:t>
            </a:r>
            <a:endParaRPr lang="ru-RU" sz="44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3200400"/>
            <a:ext cx="373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Средняя часть</a:t>
            </a:r>
            <a:endParaRPr lang="ru-RU" sz="40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7400" y="17526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ook Antiqua" pitchFamily="18" charset="0"/>
              </a:rPr>
              <a:t>Алтарь</a:t>
            </a:r>
            <a:r>
              <a:rPr lang="ru-RU" sz="4400" dirty="0" smtClean="0">
                <a:latin typeface="Book Antiqua" pitchFamily="18" charset="0"/>
              </a:rPr>
              <a:t> 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animBg="1"/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38200" y="0"/>
            <a:ext cx="8001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 "/>
              </a:rPr>
              <a:t>Алтарь – Святое Святых 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 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180</Words>
  <PresentationFormat>Экран (4:3)</PresentationFormat>
  <Paragraphs>48</Paragraphs>
  <Slides>20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37</cp:revision>
  <dcterms:created xsi:type="dcterms:W3CDTF">2013-10-07T16:45:24Z</dcterms:created>
  <dcterms:modified xsi:type="dcterms:W3CDTF">2013-10-12T16:47:49Z</dcterms:modified>
</cp:coreProperties>
</file>