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3" r:id="rId4"/>
    <p:sldId id="288" r:id="rId5"/>
    <p:sldId id="257" r:id="rId6"/>
    <p:sldId id="258" r:id="rId7"/>
    <p:sldId id="266" r:id="rId8"/>
    <p:sldId id="289" r:id="rId9"/>
    <p:sldId id="267" r:id="rId10"/>
    <p:sldId id="290" r:id="rId11"/>
    <p:sldId id="268" r:id="rId12"/>
    <p:sldId id="276" r:id="rId13"/>
    <p:sldId id="270" r:id="rId14"/>
    <p:sldId id="286" r:id="rId15"/>
    <p:sldId id="271" r:id="rId16"/>
    <p:sldId id="287" r:id="rId17"/>
    <p:sldId id="277" r:id="rId18"/>
    <p:sldId id="278" r:id="rId19"/>
    <p:sldId id="279" r:id="rId20"/>
    <p:sldId id="280" r:id="rId21"/>
    <p:sldId id="281" r:id="rId22"/>
    <p:sldId id="284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CC99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\x_c46635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724400" cy="673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ВЕЛИКИЙ ПОСТ. КРЕСТОПОКЛОННАЯ НЕДЕЛЯ.mp4_snapshot_01.03_[2014.03.18_16.47.2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:\в\image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28996"/>
            <a:ext cx="1447800" cy="2164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528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</a:t>
            </a:r>
            <a:r>
              <a:rPr lang="ru-RU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каплевидный</a:t>
            </a:r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 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rgbClr val="21D6E0"/>
            </a:gs>
            <a:gs pos="75000">
              <a:srgbClr val="0087E6"/>
            </a:gs>
            <a:gs pos="75000">
              <a:srgbClr val="0087E6"/>
            </a:gs>
            <a:gs pos="75000">
              <a:srgbClr val="0087E6"/>
            </a:gs>
            <a:gs pos="75000">
              <a:srgbClr val="0087E6"/>
            </a:gs>
            <a:gs pos="75000">
              <a:srgbClr val="0087E6"/>
            </a:gs>
            <a:gs pos="75000">
              <a:srgbClr val="0087E6"/>
            </a:gs>
            <a:gs pos="95000">
              <a:srgbClr val="0087E6">
                <a:alpha val="0"/>
              </a:srgbClr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34133" flipH="1">
            <a:off x="186142" y="5759731"/>
            <a:ext cx="1390862" cy="70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2200" y="240804"/>
            <a:ext cx="6781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“якореобразный”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христиан якорь, крестообразный по форме, стал символом надежды на крепчайший плод Креста — Царствие Небесное, на то, что Церковь — как корабль — доставит всех достойных в тихую пристань жизни вечной. Каждый может “взяться за предлежащую надежду (то есть крест), которая для души есть как бы якорь безопасный и крепкий” (Евр. б, 18'—19).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якорь, символически прикрывающий крест от поругания неверных, а верным открывающий подлинный его смысл, и есть наша крепкая надежда.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в\i.jpeg"/>
          <p:cNvPicPr>
            <a:picLocks noChangeAspect="1" noChangeArrowheads="1"/>
          </p:cNvPicPr>
          <p:nvPr/>
        </p:nvPicPr>
        <p:blipFill>
          <a:blip r:embed="rId3"/>
          <a:srcRect l="13008"/>
          <a:stretch>
            <a:fillRect/>
          </a:stretch>
        </p:blipFill>
        <p:spPr bwMode="auto">
          <a:xfrm>
            <a:off x="381000" y="838200"/>
            <a:ext cx="2038350" cy="2343150"/>
          </a:xfrm>
          <a:prstGeom prst="rect">
            <a:avLst/>
          </a:prstGeom>
          <a:noFill/>
        </p:spPr>
      </p:pic>
      <p:pic>
        <p:nvPicPr>
          <p:cNvPr id="5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1524000" cy="1466222"/>
          </a:xfrm>
          <a:prstGeom prst="rect">
            <a:avLst/>
          </a:prstGeom>
          <a:noFill/>
        </p:spPr>
      </p:pic>
      <p:pic>
        <p:nvPicPr>
          <p:cNvPr id="6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647511" y="5515289"/>
            <a:ext cx="1219200" cy="1466222"/>
          </a:xfrm>
          <a:prstGeom prst="rect">
            <a:avLst/>
          </a:prstGeom>
          <a:noFill/>
        </p:spPr>
      </p:pic>
      <p:pic>
        <p:nvPicPr>
          <p:cNvPr id="8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2667000"/>
            <a:ext cx="1524000" cy="1466222"/>
          </a:xfrm>
          <a:prstGeom prst="rect">
            <a:avLst/>
          </a:prstGeom>
          <a:noFill/>
        </p:spPr>
      </p:pic>
      <p:pic>
        <p:nvPicPr>
          <p:cNvPr id="9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057211" y="5553389"/>
            <a:ext cx="1143000" cy="146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в\Image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2428875" cy="3825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1800" y="152400"/>
            <a:ext cx="6172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“терновый венец”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крест имеет форму восьмиконечного креста, вторая перекладина которого в центре обведена кругом с остриями по краю, символизирующими терновый венец.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согрешил праотец наш Адам, Господь сказал ему: “Проклята земля за тебя... терния и волчцы произрастит она тебе” (Быт. 3, 17-18 ). А новый безгрешный Адам — Иисус Христос — добровольно взял на себя и чужие грехи, и смерть, и терновые страдания, к ней ведущие. “Воины, сплетши венец из терна, возложили ему на голову, — говорится в Евангелии, — и ранами Его мы исцелились” (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53, 5). Вот почему терновый венок стал для христиан символом победы и награды, “венцом правды” (2 Тим. 4, 8), “венцом славы” (1 Пет. 5, 4), “венцом жизни”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1, 12;.Апок. 2, 10).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95400" cy="1828800"/>
          </a:xfrm>
          <a:prstGeom prst="rect">
            <a:avLst/>
          </a:prstGeom>
          <a:noFill/>
        </p:spPr>
      </p:pic>
      <p:pic>
        <p:nvPicPr>
          <p:cNvPr id="7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1295400" cy="1752600"/>
          </a:xfrm>
          <a:prstGeom prst="rect">
            <a:avLst/>
          </a:prstGeom>
          <a:noFill/>
        </p:spPr>
      </p:pic>
      <p:pic>
        <p:nvPicPr>
          <p:cNvPr id="8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1295400" cy="1905000"/>
          </a:xfrm>
          <a:prstGeom prst="rect">
            <a:avLst/>
          </a:prstGeom>
          <a:noFill/>
        </p:spPr>
      </p:pic>
      <p:pic>
        <p:nvPicPr>
          <p:cNvPr id="9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58449">
            <a:off x="88077" y="5460328"/>
            <a:ext cx="1905000" cy="838200"/>
          </a:xfrm>
          <a:prstGeom prst="rect">
            <a:avLst/>
          </a:prstGeom>
          <a:noFill/>
        </p:spPr>
      </p:pic>
      <p:pic>
        <p:nvPicPr>
          <p:cNvPr id="10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33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1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657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2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81600" y="5105400"/>
            <a:ext cx="1295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334000"/>
            <a:ext cx="3429000" cy="1219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781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“виноградная лоза”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Крест, имеющий наклонное подножие, а из нижнего конца как бы вьются вверх два стебля с листами и с виноградной кистью на каждом. Виноградной лозой называл себя Сам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Спаситель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“Я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есмь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лоза, а вы ветви; кто пребывает во Мне, и Я в нем, тот приносит много плода” (Ин. 15, 5)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 тех пор образ этот стал глубоко символичен.  Главное значение виноградной лозы для христиан, находилось в символической связи с Таинством Причащения.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Причащаясь, пребываем мы во Господе, и Он в нас, и тогда получаем много "плода духовного 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"/>
            <a:ext cx="209068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124200"/>
            <a:ext cx="171652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vt_Illinskii\ВШ\курс Храмоведение\формы крестов\Храм и его устройство. Часть 3.mp4_snapshot_09.07_[2014.03.18_15.07.5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"/>
            <a:ext cx="9144000" cy="68275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04800"/>
            <a:ext cx="16860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09800" y="3810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“виноградная лоза”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в\Image41.gif"/>
          <p:cNvPicPr>
            <a:picLocks noChangeAspect="1" noChangeArrowheads="1"/>
          </p:cNvPicPr>
          <p:nvPr/>
        </p:nvPicPr>
        <p:blipFill>
          <a:blip r:embed="rId2"/>
          <a:srcRect r="977" b="4555"/>
          <a:stretch>
            <a:fillRect/>
          </a:stretch>
        </p:blipFill>
        <p:spPr bwMode="auto">
          <a:xfrm>
            <a:off x="914400" y="457200"/>
            <a:ext cx="2895600" cy="4191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33800" y="228600"/>
            <a:ext cx="510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Irmologion Ucs" pitchFamily="2" charset="0"/>
                <a:cs typeface="Times New Roman" pitchFamily="18" charset="0"/>
              </a:rPr>
              <a:t>Крест “</a:t>
            </a:r>
            <a:r>
              <a:rPr lang="ru-RU" sz="2400" b="1" dirty="0" err="1" smtClean="0">
                <a:solidFill>
                  <a:srgbClr val="FF0000"/>
                </a:solidFill>
                <a:latin typeface="Irmologion Ucs" pitchFamily="2" charset="0"/>
                <a:cs typeface="Times New Roman" pitchFamily="18" charset="0"/>
              </a:rPr>
              <a:t>накупольный</a:t>
            </a:r>
            <a:r>
              <a:rPr lang="ru-RU" sz="2400" b="1" dirty="0" smtClean="0">
                <a:solidFill>
                  <a:srgbClr val="FF0000"/>
                </a:solidFill>
                <a:latin typeface="Irmologion Ucs" pitchFamily="2" charset="0"/>
                <a:cs typeface="Times New Roman" pitchFamily="18" charset="0"/>
              </a:rPr>
              <a:t>” с полумесяцем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Крест четырехконечный с полукружием в виде полумесяца внизу, где концы полумесяца обращены вверх,— очень древний вид Креста. Чаще всего такие кресты ставились и ставятся на куполах храмов. Крест и полукружие означают якорь спасения, якорь нашей надежды, якорь упокоения в Небесном Царстве, что очень соответствует понятию о храме, как о корабле, плывущем в Царство Божие. Есть и другие толкования этого символа: полумесяц — это чаша Евхаристическая, в которой находится Тело Христово; это люлька, в которой лежит младенец Иисус Христос. По иному толкованию, луна знаменует купель, в которой Церковь, крестившаяся во Христа, облекается в Него, в Солнце Правды.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1295400" cy="1752600"/>
          </a:xfrm>
          <a:prstGeom prst="rect">
            <a:avLst/>
          </a:prstGeom>
          <a:noFill/>
        </p:spPr>
      </p:pic>
      <p:pic>
        <p:nvPicPr>
          <p:cNvPr id="7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1295400" cy="1905000"/>
          </a:xfrm>
          <a:prstGeom prst="rect">
            <a:avLst/>
          </a:prstGeom>
          <a:noFill/>
        </p:spPr>
      </p:pic>
      <p:pic>
        <p:nvPicPr>
          <p:cNvPr id="8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58449">
            <a:off x="88077" y="5460328"/>
            <a:ext cx="1905000" cy="838200"/>
          </a:xfrm>
          <a:prstGeom prst="rect">
            <a:avLst/>
          </a:prstGeom>
          <a:noFill/>
        </p:spPr>
      </p:pic>
      <p:pic>
        <p:nvPicPr>
          <p:cNvPr id="9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33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0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657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1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57800" y="5181600"/>
            <a:ext cx="1143000" cy="1600200"/>
          </a:xfrm>
          <a:prstGeom prst="rect">
            <a:avLst/>
          </a:prstGeom>
          <a:noFill/>
        </p:spPr>
      </p:pic>
      <p:pic>
        <p:nvPicPr>
          <p:cNvPr id="5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95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в\Image41.gif"/>
          <p:cNvPicPr>
            <a:picLocks noChangeAspect="1" noChangeArrowheads="1"/>
          </p:cNvPicPr>
          <p:nvPr/>
        </p:nvPicPr>
        <p:blipFill>
          <a:blip r:embed="rId2"/>
          <a:srcRect r="977" b="4555"/>
          <a:stretch>
            <a:fillRect/>
          </a:stretch>
        </p:blipFill>
        <p:spPr bwMode="auto">
          <a:xfrm>
            <a:off x="457200" y="381000"/>
            <a:ext cx="2057400" cy="29778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0800" y="533400"/>
            <a:ext cx="533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“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накупольный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”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 с полумесяцем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Svt_Illinskii\ВШ\курс Храмоведение\формы крестов\0_17eb1_1b16e33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l="50000" t="39062" r="21875" b="9375"/>
          <a:stretch>
            <a:fillRect/>
          </a:stretch>
        </p:blipFill>
        <p:spPr bwMode="auto">
          <a:xfrm>
            <a:off x="7467600" y="304800"/>
            <a:ext cx="1676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F:\Svt_Illinskii\ВШ\курс Храмоведение\12\3721582-a4c7a95fae6d72f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36480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в\izum 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в\slovo_pi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в\0_10ea62_a99be66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Svt_Illinskii\ВШ\курс Храмоведение\формы крестов\Храм и его устройство. Часть 3.mp4_snapshot_07.23_[2014.03.18_15.06.1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10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Крест мы от Крещения нашего носим на груди. Кресты видим на груди и в руках православных священников, на куполах и в росписях (наружных и внутренних) наших храмов, на могилах наших предков.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в\0_17eb1_1b16e33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в\0_500eb_64121aec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9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в\43_Krest_s_polumesyaccem_na_kupole-48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774407"/>
          </a:xfrm>
          <a:prstGeom prst="rect">
            <a:avLst/>
          </a:prstGeom>
          <a:noFill/>
        </p:spPr>
      </p:pic>
      <p:pic>
        <p:nvPicPr>
          <p:cNvPr id="16387" name="Picture 3" descr="H:\в\101.091.jpg"/>
          <p:cNvPicPr>
            <a:picLocks noChangeAspect="1" noChangeArrowheads="1"/>
          </p:cNvPicPr>
          <p:nvPr/>
        </p:nvPicPr>
        <p:blipFill>
          <a:blip r:embed="rId3"/>
          <a:srcRect l="8453" r="57831"/>
          <a:stretch>
            <a:fillRect/>
          </a:stretch>
        </p:blipFill>
        <p:spPr bwMode="auto">
          <a:xfrm>
            <a:off x="4800600" y="228600"/>
            <a:ext cx="3276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в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в\16-serkvi-ukra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в\00310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vt_Illinskii\ВШ\курс Храмоведение\формы крестов\Храм и его устройство. Часть 3.mp4_snapshot_07.40_[2014.03.18_15.06.52].jpg"/>
          <p:cNvPicPr>
            <a:picLocks noChangeAspect="1" noChangeArrowheads="1"/>
          </p:cNvPicPr>
          <p:nvPr/>
        </p:nvPicPr>
        <p:blipFill>
          <a:blip r:embed="rId2"/>
          <a:srcRect l="1778" r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5800" y="228600"/>
            <a:ext cx="46482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 есть оружие нашего спасения. Крест освящён пребывавшим на нём Телом Христа и Кровью Христовой, пролитой на нём. Для христиан крест стал защитой от дьявола.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vt_Illinskii\ВШ\курс Храмоведение\12\i-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8200" y="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Почитание креста происходит и потому, что на нем был распят Иисус Христос.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в\124crucifi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"/>
            <a:ext cx="3835400" cy="590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95400" y="3810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хранитель всей Вселенной,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 — красота Церкви,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 — царей держава,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 — верным утверждение,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 — Ангелам слава,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 — бесам язва, —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говорится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«Стихирах Кресту»,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читаемых во время праздника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Воздвижения Честного и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Животворящего Креста Господня.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95400" cy="1828800"/>
          </a:xfrm>
          <a:prstGeom prst="rect">
            <a:avLst/>
          </a:prstGeom>
          <a:noFill/>
        </p:spPr>
      </p:pic>
      <p:pic>
        <p:nvPicPr>
          <p:cNvPr id="7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1295400" cy="1752600"/>
          </a:xfrm>
          <a:prstGeom prst="rect">
            <a:avLst/>
          </a:prstGeom>
          <a:noFill/>
        </p:spPr>
      </p:pic>
      <p:pic>
        <p:nvPicPr>
          <p:cNvPr id="8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1295400" cy="1905000"/>
          </a:xfrm>
          <a:prstGeom prst="rect">
            <a:avLst/>
          </a:prstGeom>
          <a:noFill/>
        </p:spPr>
      </p:pic>
      <p:pic>
        <p:nvPicPr>
          <p:cNvPr id="3076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58449">
            <a:off x="88077" y="5460328"/>
            <a:ext cx="19050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133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2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657600" y="5181600"/>
            <a:ext cx="1295400" cy="1600200"/>
          </a:xfrm>
          <a:prstGeom prst="rect">
            <a:avLst/>
          </a:prstGeom>
          <a:noFill/>
        </p:spPr>
      </p:pic>
      <p:pic>
        <p:nvPicPr>
          <p:cNvPr id="13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81600" y="5105400"/>
            <a:ext cx="1295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vt_Illinskii\ВШ\курс Храмоведение\формы крестов\Храм и его устройство. Часть 4.mp4_snapshot_05.47_[2014.03.18_15.10.00].jpg"/>
          <p:cNvPicPr>
            <a:picLocks noChangeAspect="1" noChangeArrowheads="1"/>
          </p:cNvPicPr>
          <p:nvPr/>
        </p:nvPicPr>
        <p:blipFill>
          <a:blip r:embed="rId2"/>
          <a:srcRect l="1865" r="11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8763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 всякой формы есть истинный крест, — в этих словах преподобного Федора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Студита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всеобъемлющее благоговейное отношение верующих к этой величайшей святыне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в\bb5bbf8ad78b5cfc38653d0eb72d26d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57200"/>
            <a:ext cx="3424174" cy="5181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363915"/>
            <a:ext cx="5715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Восьмиконечный крест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самый распространенный.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этого Креста более всего соответствует тому Кресту, на котором был распят Христос. Верхняя перекладина — табличка с надписью “Иисус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Назорей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Царь Иудейский”, прибитая по приказу Пилата над главой Распятого Спасителя. Нижняя перекладина — подставка для ног, призванная служить для увеличения мучений Распятого,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как обманчивое ощущение некоторой опоры под ногами побуждает казнимого невольно пытаться облегчить свою тяжесть, опираясь на нее, чем только продлевается самое мучение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791200"/>
            <a:ext cx="1693634" cy="85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494355" y="5497495"/>
            <a:ext cx="1276350" cy="1444660"/>
          </a:xfrm>
          <a:prstGeom prst="rect">
            <a:avLst/>
          </a:prstGeom>
          <a:noFill/>
        </p:spPr>
      </p:pic>
      <p:pic>
        <p:nvPicPr>
          <p:cNvPr id="7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22755" y="5497495"/>
            <a:ext cx="1276350" cy="1444660"/>
          </a:xfrm>
          <a:prstGeom prst="rect">
            <a:avLst/>
          </a:prstGeom>
          <a:noFill/>
        </p:spPr>
      </p:pic>
      <p:pic>
        <p:nvPicPr>
          <p:cNvPr id="8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696200" y="4343400"/>
            <a:ext cx="1276350" cy="1444660"/>
          </a:xfrm>
          <a:prstGeom prst="rect">
            <a:avLst/>
          </a:prstGeom>
          <a:noFill/>
        </p:spPr>
      </p:pic>
      <p:pic>
        <p:nvPicPr>
          <p:cNvPr id="9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696200" y="2819400"/>
            <a:ext cx="1276350" cy="144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vt_Illinskii\ВШ\курс Храмоведение\формы крестов\Храм и его устройство. Часть 3.mp4_snapshot_03.04_[2014.03.18_15.04.5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"/>
            <a:ext cx="9144000" cy="68275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228600"/>
            <a:ext cx="5102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Восьмиконечный крест </a:t>
            </a:r>
            <a:endParaRPr lang="ru-RU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:\в\bb5bbf8ad78b5cfc38653d0eb72d26d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624" y="0"/>
            <a:ext cx="161137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>
                <a:alpha val="1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в\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438400" cy="36455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67000" y="0"/>
            <a:ext cx="6477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Крест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каплевидный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mologion Ucs" pitchFamily="2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издавна одна из любимых и распространенных у христиан форм креста. Кровью Своей окропил Спаситель крестное древо, навеки придав кресту Его силу. Капли крови искупившего нас Господа символизируют круглые капли в полудужьях четырех концов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каплевидного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Существовали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наперстные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кресты этой формы и кресты нагрудные. Часто употреблялся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каплевидный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 для украшения богослужебных книг. В Российской государственной библиотеке хранится греческое Евангелие XI века, титул которого украшен тонко исполненным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каплевидным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1295400" cy="1466222"/>
          </a:xfrm>
          <a:prstGeom prst="rect">
            <a:avLst/>
          </a:prstGeom>
          <a:noFill/>
        </p:spPr>
      </p:pic>
      <p:pic>
        <p:nvPicPr>
          <p:cNvPr id="6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09411" y="5477189"/>
            <a:ext cx="1295400" cy="1466222"/>
          </a:xfrm>
          <a:prstGeom prst="rect">
            <a:avLst/>
          </a:prstGeom>
          <a:noFill/>
        </p:spPr>
      </p:pic>
      <p:pic>
        <p:nvPicPr>
          <p:cNvPr id="8196" name="Picture 4" descr="F:\Svt_Illinskii\ВШ\курс Храмоведение\формы крестов\preview_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4133" flipH="1">
            <a:off x="186142" y="5759731"/>
            <a:ext cx="1390862" cy="70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2667000"/>
            <a:ext cx="1295400" cy="1466222"/>
          </a:xfrm>
          <a:prstGeom prst="rect">
            <a:avLst/>
          </a:prstGeom>
          <a:noFill/>
        </p:spPr>
      </p:pic>
      <p:pic>
        <p:nvPicPr>
          <p:cNvPr id="9" name="Picture 3" descr="F:\Svt_Illinskii\ВШ\курс Храмоведение\формы крестов\v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981011" y="5477189"/>
            <a:ext cx="1295400" cy="146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829</Words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LENOVO</cp:lastModifiedBy>
  <cp:revision>36</cp:revision>
  <dcterms:created xsi:type="dcterms:W3CDTF">2014-03-18T08:55:16Z</dcterms:created>
  <dcterms:modified xsi:type="dcterms:W3CDTF">2014-03-18T12:52:05Z</dcterms:modified>
</cp:coreProperties>
</file>