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59000">
              <a:schemeClr val="accent1">
                <a:tint val="44500"/>
                <a:satMod val="160000"/>
                <a:alpha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495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Преподобный </a:t>
            </a:r>
            <a:r>
              <a:rPr lang="ru-RU" sz="3200" b="1" dirty="0" smtClean="0">
                <a:latin typeface="Book Antiqua" pitchFamily="18" charset="0"/>
              </a:rPr>
              <a:t>Иоанн </a:t>
            </a:r>
            <a:r>
              <a:rPr lang="ru-RU" sz="3200" b="1" dirty="0" err="1" smtClean="0">
                <a:latin typeface="Book Antiqua" pitchFamily="18" charset="0"/>
              </a:rPr>
              <a:t>Лествичник</a:t>
            </a:r>
            <a:r>
              <a:rPr lang="ru-RU" sz="3200" b="1" dirty="0" smtClean="0">
                <a:latin typeface="Book Antiqua" pitchFamily="18" charset="0"/>
              </a:rPr>
              <a:t> </a:t>
            </a:r>
            <a:r>
              <a:rPr lang="ru-RU" sz="3200" dirty="0" smtClean="0">
                <a:latin typeface="Book Antiqua" pitchFamily="18" charset="0"/>
              </a:rPr>
              <a:t>почитается Святой Церковью как великий подвижник и автор замечательного духовного творения, называемого "</a:t>
            </a:r>
            <a:r>
              <a:rPr lang="ru-RU" sz="3200" dirty="0" err="1" smtClean="0">
                <a:latin typeface="Book Antiqua" pitchFamily="18" charset="0"/>
              </a:rPr>
              <a:t>Лествицей</a:t>
            </a:r>
            <a:r>
              <a:rPr lang="ru-RU" sz="3200" dirty="0" smtClean="0">
                <a:latin typeface="Book Antiqua" pitchFamily="18" charset="0"/>
              </a:rPr>
              <a:t>", поэтому преподобный и получил прозвание </a:t>
            </a:r>
            <a:r>
              <a:rPr lang="ru-RU" sz="3200" dirty="0" err="1" smtClean="0">
                <a:latin typeface="Book Antiqua" pitchFamily="18" charset="0"/>
              </a:rPr>
              <a:t>Лествичника</a:t>
            </a:r>
            <a:r>
              <a:rPr lang="ru-RU" sz="3200" dirty="0" smtClean="0">
                <a:latin typeface="Book Antiqua" pitchFamily="18" charset="0"/>
              </a:rPr>
              <a:t>.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27469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1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2004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Book Antiqua" pitchFamily="18" charset="0"/>
              </a:rPr>
              <a:t> "</a:t>
            </a:r>
            <a:r>
              <a:rPr lang="ru-RU" sz="2000" i="1" dirty="0" err="1" smtClean="0">
                <a:latin typeface="Book Antiqua" pitchFamily="18" charset="0"/>
              </a:rPr>
              <a:t>Лествица</a:t>
            </a:r>
            <a:r>
              <a:rPr lang="ru-RU" sz="2000" i="1" dirty="0" smtClean="0">
                <a:latin typeface="Book Antiqua" pitchFamily="18" charset="0"/>
              </a:rPr>
              <a:t>" предполагает, во-первых, очищение греховной нечистоты, искоренение пороков и страстей в ветхом человеке; во-вторых, восстановление в человеке образа Божия. Хотя книга была написана для иноков, любой христианин, живущий в миру, получает в ней надежного путеводителя для восхождения к Богу, и столпы духовной жизни - преподобный Феодор Студит (память 11 ноября и 26 января), Сергий Радонежский (память 25 сентября и 5 июля), Иосиф Волоколамский (память 9 сентября и 18 октября) и другие - ссылались в своих наставлениях на "</a:t>
            </a:r>
            <a:r>
              <a:rPr lang="ru-RU" sz="2000" i="1" dirty="0" err="1" smtClean="0">
                <a:latin typeface="Book Antiqua" pitchFamily="18" charset="0"/>
              </a:rPr>
              <a:t>Лествицу</a:t>
            </a:r>
            <a:r>
              <a:rPr lang="ru-RU" sz="2000" i="1" dirty="0" smtClean="0">
                <a:latin typeface="Book Antiqua" pitchFamily="18" charset="0"/>
              </a:rPr>
              <a:t>" как на лучшую книгу для спасительного руководства.</a:t>
            </a:r>
            <a:endParaRPr lang="ru-RU" sz="2000" i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1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7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2" y="3848163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Pictures\Рамки\picture-чсм7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35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47800" y="762000"/>
            <a:ext cx="6248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Book Antiqua" pitchFamily="18" charset="0"/>
              </a:rPr>
              <a:t>Люди высокого духа сносят обиду благодушно и охотно, а слушать похвалы и не ощущать никакой приятности могут только святые и непорочные</a:t>
            </a:r>
            <a:endParaRPr lang="ru-RU" sz="4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LENOVO\Pictures\Рамки\Landysh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3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9600" y="12192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Book Antiqua" pitchFamily="18" charset="0"/>
              </a:rPr>
              <a:t>Когда услышишь, что ближний или друг твой в глаза или за глаза злословит тебя, похвали и полюби его...</a:t>
            </a:r>
            <a:endParaRPr lang="ru-RU" sz="48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Pictures\Рамки\576397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0200" y="685801"/>
            <a:ext cx="6553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Book Antiqua" pitchFamily="18" charset="0"/>
              </a:rPr>
              <a:t>Не тот показывает смирение, кто сам себя бранит: как быть несносным самому себе? Но кто, обесчещенный другим, не уменьшает своей любви к нему... </a:t>
            </a:r>
            <a:endParaRPr lang="ru-RU" sz="4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Pictures\Рамки\ramka-17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b="375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66800" y="1066800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ook Antiqua" pitchFamily="18" charset="0"/>
              </a:rPr>
              <a:t>Кто превозносится природными дарованиями - счастливым умом, высокой образованностью, чтением, приятным произношением и другими подобными качествами, которые легко приобретаются, тот никогда не приобретает даров сверхъестественных. Ибо кто в малом не верен, тот и во многом будет не верен и тщеславен. </a:t>
            </a:r>
            <a:endParaRPr lang="ru-RU" sz="28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Svt_Illinskii\картинки\ZJVv-owfyJ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127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Book Antiqua" pitchFamily="18" charset="0"/>
            </a:endParaRPr>
          </a:p>
          <a:p>
            <a:pPr algn="ctr"/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4000" b="1" i="1" dirty="0" smtClean="0">
                <a:latin typeface="Book Antiqua" pitchFamily="18" charset="0"/>
              </a:rPr>
              <a:t>Степени "Лествицы" - это прехождение из силы в силу на пути стремления человека к совершенству, которое не вдруг, но только постепенно может быть достигаемо, ибо, по слову Спасителя, "Царство Небесное силою берется, и употребляющие усилие восхищают его" (</a:t>
            </a:r>
            <a:r>
              <a:rPr lang="ru-RU" sz="4000" b="1" i="1" dirty="0" err="1" smtClean="0">
                <a:latin typeface="Book Antiqua" pitchFamily="18" charset="0"/>
              </a:rPr>
              <a:t>Мф</a:t>
            </a:r>
            <a:r>
              <a:rPr lang="ru-RU" sz="4000" b="1" i="1" dirty="0" smtClean="0">
                <a:latin typeface="Book Antiqua" pitchFamily="18" charset="0"/>
              </a:rPr>
              <a:t>. 11, 12).</a:t>
            </a:r>
            <a:endParaRPr lang="ru-RU" sz="32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838200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О происхождении преподобного Иоанна почти не сохранилось сведений. Существует предание, что он родился около </a:t>
            </a:r>
            <a:r>
              <a:rPr lang="ru-RU" sz="2800" b="1" dirty="0" smtClean="0">
                <a:latin typeface="Book Antiqua" pitchFamily="18" charset="0"/>
              </a:rPr>
              <a:t>570</a:t>
            </a:r>
            <a:r>
              <a:rPr lang="ru-RU" sz="2800" dirty="0" smtClean="0">
                <a:latin typeface="Book Antiqua" pitchFamily="18" charset="0"/>
              </a:rPr>
              <a:t> года и был сыном святых </a:t>
            </a:r>
            <a:r>
              <a:rPr lang="ru-RU" sz="2800" b="1" dirty="0" err="1" smtClean="0">
                <a:latin typeface="Book Antiqua" pitchFamily="18" charset="0"/>
              </a:rPr>
              <a:t>Ксенофонта</a:t>
            </a:r>
            <a:r>
              <a:rPr lang="ru-RU" sz="2800" dirty="0" smtClean="0">
                <a:latin typeface="Book Antiqua" pitchFamily="18" charset="0"/>
              </a:rPr>
              <a:t> и </a:t>
            </a:r>
            <a:r>
              <a:rPr lang="ru-RU" sz="2800" b="1" dirty="0" smtClean="0">
                <a:latin typeface="Book Antiqua" pitchFamily="18" charset="0"/>
              </a:rPr>
              <a:t>Марии</a:t>
            </a:r>
            <a:r>
              <a:rPr lang="ru-RU" sz="2800" dirty="0" smtClean="0">
                <a:latin typeface="Book Antiqua" pitchFamily="18" charset="0"/>
              </a:rPr>
              <a:t>, память которых празднуется Церковью 26 января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733800" cy="45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0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vt_Illinskii\картинки\свеча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9600" y="762000"/>
            <a:ext cx="7239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Book Antiqua" pitchFamily="18" charset="0"/>
              </a:rPr>
              <a:t>Шестнадцати лет отрок Иоанн пришел в </a:t>
            </a:r>
            <a:r>
              <a:rPr lang="ru-RU" sz="3600" b="1" i="1" dirty="0" err="1" smtClean="0">
                <a:latin typeface="Book Antiqua" pitchFamily="18" charset="0"/>
              </a:rPr>
              <a:t>Синайский</a:t>
            </a:r>
            <a:r>
              <a:rPr lang="ru-RU" sz="3600" b="1" i="1" dirty="0" smtClean="0">
                <a:latin typeface="Book Antiqua" pitchFamily="18" charset="0"/>
              </a:rPr>
              <a:t> монастырь. После четырех лет пребывания на </a:t>
            </a:r>
            <a:r>
              <a:rPr lang="ru-RU" sz="3600" b="1" i="1" dirty="0" err="1" smtClean="0">
                <a:latin typeface="Book Antiqua" pitchFamily="18" charset="0"/>
              </a:rPr>
              <a:t>Синае</a:t>
            </a:r>
            <a:r>
              <a:rPr lang="ru-RU" sz="3600" b="1" i="1" dirty="0" smtClean="0">
                <a:latin typeface="Book Antiqua" pitchFamily="18" charset="0"/>
              </a:rPr>
              <a:t> святой Иоанн </a:t>
            </a:r>
            <a:r>
              <a:rPr lang="ru-RU" sz="3600" b="1" i="1" dirty="0" err="1" smtClean="0">
                <a:latin typeface="Book Antiqua" pitchFamily="18" charset="0"/>
              </a:rPr>
              <a:t>Лествичник</a:t>
            </a:r>
            <a:r>
              <a:rPr lang="ru-RU" sz="3600" b="1" i="1" dirty="0" smtClean="0">
                <a:latin typeface="Book Antiqua" pitchFamily="18" charset="0"/>
              </a:rPr>
              <a:t> был пострижен в иночество. Один из присутствовавших при постриге, </a:t>
            </a:r>
            <a:r>
              <a:rPr lang="ru-RU" sz="3600" b="1" i="1" dirty="0" err="1" smtClean="0">
                <a:latin typeface="Book Antiqua" pitchFamily="18" charset="0"/>
              </a:rPr>
              <a:t>авва</a:t>
            </a:r>
            <a:r>
              <a:rPr lang="ru-RU" sz="3600" b="1" i="1" dirty="0" smtClean="0">
                <a:latin typeface="Book Antiqua" pitchFamily="18" charset="0"/>
              </a:rPr>
              <a:t> </a:t>
            </a:r>
            <a:r>
              <a:rPr lang="ru-RU" sz="3600" b="1" i="1" dirty="0" err="1" smtClean="0">
                <a:latin typeface="Book Antiqua" pitchFamily="18" charset="0"/>
              </a:rPr>
              <a:t>Стратигий</a:t>
            </a:r>
            <a:r>
              <a:rPr lang="ru-RU" sz="3600" b="1" i="1" dirty="0" smtClean="0">
                <a:latin typeface="Book Antiqua" pitchFamily="18" charset="0"/>
              </a:rPr>
              <a:t>, предсказал, что он станет великим светильником Церкви Христовой.</a:t>
            </a:r>
            <a:endParaRPr lang="ru-RU" sz="3600" b="1" i="1" dirty="0">
              <a:latin typeface="Book Antiqua" pitchFamily="18" charset="0"/>
            </a:endParaRPr>
          </a:p>
        </p:txBody>
      </p:sp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0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7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1" y="3848161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914400"/>
            <a:ext cx="510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Book Antiqua" pitchFamily="18" charset="0"/>
              </a:rPr>
              <a:t>Иоанн избрал отшельническую жизнь, удалившись в пустынное место, называемое Фола, где провел 40 лет в подвиге безмолвия, поста, молитвы и покаянных слезах. </a:t>
            </a:r>
            <a:endParaRPr lang="ru-RU" sz="3600" b="1" i="1" dirty="0">
              <a:latin typeface="Book Antiqua" pitchFamily="18" charset="0"/>
            </a:endParaRPr>
          </a:p>
        </p:txBody>
      </p:sp>
      <p:pic>
        <p:nvPicPr>
          <p:cNvPr id="3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>
            <a:off x="0" y="0"/>
            <a:ext cx="3124077" cy="2895600"/>
          </a:xfrm>
          <a:prstGeom prst="rect">
            <a:avLst/>
          </a:prstGeom>
          <a:noFill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vt_Illinskii\картинки\1008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71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1000" y="5334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У преподобного Иоанна был ученик, инок Моисей. Однажды наставник приказал своему ученику </a:t>
            </a:r>
            <a:endParaRPr lang="ru-RU" sz="2800" dirty="0" smtClean="0">
              <a:latin typeface="Book Antiqua" pitchFamily="18" charset="0"/>
            </a:endParaRPr>
          </a:p>
          <a:p>
            <a:pPr algn="ctr"/>
            <a:r>
              <a:rPr lang="ru-RU" sz="2800" dirty="0" smtClean="0">
                <a:latin typeface="Book Antiqua" pitchFamily="18" charset="0"/>
              </a:rPr>
              <a:t>наносить </a:t>
            </a:r>
            <a:r>
              <a:rPr lang="ru-RU" sz="2800" dirty="0" smtClean="0">
                <a:latin typeface="Book Antiqua" pitchFamily="18" charset="0"/>
              </a:rPr>
              <a:t>в сад земли для грядок. Исполняя </a:t>
            </a:r>
            <a:endParaRPr lang="ru-RU" sz="2800" dirty="0" smtClean="0">
              <a:latin typeface="Book Antiqua" pitchFamily="18" charset="0"/>
            </a:endParaRPr>
          </a:p>
          <a:p>
            <a:pPr algn="ctr"/>
            <a:r>
              <a:rPr lang="ru-RU" sz="2800" dirty="0" smtClean="0">
                <a:latin typeface="Book Antiqua" pitchFamily="18" charset="0"/>
              </a:rPr>
              <a:t>послушание</a:t>
            </a:r>
            <a:r>
              <a:rPr lang="ru-RU" sz="2800" dirty="0" smtClean="0">
                <a:latin typeface="Book Antiqua" pitchFamily="18" charset="0"/>
              </a:rPr>
              <a:t>, инок </a:t>
            </a:r>
            <a:r>
              <a:rPr lang="ru-RU" sz="2800" dirty="0" smtClean="0">
                <a:latin typeface="Book Antiqua" pitchFamily="18" charset="0"/>
              </a:rPr>
              <a:t>Моисей из-за </a:t>
            </a:r>
            <a:r>
              <a:rPr lang="ru-RU" sz="2800" dirty="0" smtClean="0">
                <a:latin typeface="Book Antiqua" pitchFamily="18" charset="0"/>
              </a:rPr>
              <a:t>сильного летнего зноя прилег отдохнуть под тенью большого утеса. Преподобный Иоанн </a:t>
            </a:r>
            <a:r>
              <a:rPr lang="ru-RU" sz="2800" dirty="0" err="1" smtClean="0">
                <a:latin typeface="Book Antiqua" pitchFamily="18" charset="0"/>
              </a:rPr>
              <a:t>Лествичник</a:t>
            </a:r>
            <a:r>
              <a:rPr lang="ru-RU" sz="2800" dirty="0" smtClean="0">
                <a:latin typeface="Book Antiqua" pitchFamily="18" charset="0"/>
              </a:rPr>
              <a:t> находился в это время в своей </a:t>
            </a:r>
            <a:r>
              <a:rPr lang="ru-RU" sz="2800" dirty="0" err="1" smtClean="0">
                <a:latin typeface="Book Antiqua" pitchFamily="18" charset="0"/>
              </a:rPr>
              <a:t>келлии</a:t>
            </a:r>
            <a:r>
              <a:rPr lang="ru-RU" sz="2800" dirty="0" smtClean="0">
                <a:latin typeface="Book Antiqua" pitchFamily="18" charset="0"/>
              </a:rPr>
              <a:t> и отдыхал после молитвенного труда. Внезапно ему явился муж почтенного вида и, разбудив святого подвижника, с упреком сказал: "Почему ты, Иоанн, спокойно отдыхаешь здесь, а Моисей находится в опасности?" 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3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1"/>
            <a:ext cx="3124077" cy="2895600"/>
          </a:xfrm>
          <a:prstGeom prst="rect">
            <a:avLst/>
          </a:prstGeom>
          <a:noFill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2" y="3927368"/>
            <a:ext cx="3041865" cy="2819400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1" y="3848161"/>
            <a:ext cx="3124077" cy="2895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00800" y="60960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9906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Преподобный Иоанн тотчас пробудился и стал молиться за своего ученика. Когда его ученик возвратился вечером, преподобный спросил, не случилось ли с ним что-либо плохое. Инок ответил: "Нет, но я подвергся большой опасности. Меня едва не раздавил большой обломок камня, оторвавшийся от утеса, под которым я в полдень уснул. К счастью, мне представилось во сне, что ты зовешь меня, я вскочил и бросился бежать, а в это время с шумом упал огромный камень на то самое место, с которого я убежал..."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>
            <a:off x="0" y="1"/>
            <a:ext cx="3124077" cy="2895600"/>
          </a:xfrm>
          <a:prstGeom prst="rect">
            <a:avLst/>
          </a:prstGeom>
          <a:noFill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75000"/>
                <a:alpha val="93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12420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Об образе жизни преподобного Иоанна известно, что питался он тем, что не запрещалось уставом постнической жизни, но - умеренно. Не проводил ночей без сна, хотя спал не более того, сколько необходимо для поддержания сил, чтобы непрестанным бодрствованием не погубить ума. "Я не постился чрезмерно, - говорит он сам о себе, - и не предавался усиленному ночному бдению, не лежал на земле, но смирялся.., и Господь скоро спас меня"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>
            <a:off x="0" y="1"/>
            <a:ext cx="3124077" cy="2895600"/>
          </a:xfrm>
          <a:prstGeom prst="rect">
            <a:avLst/>
          </a:prstGeom>
          <a:noFill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2"/>
          <a:srcRect l="4286" t="6757"/>
          <a:stretch>
            <a:fillRect/>
          </a:stretch>
        </p:blipFill>
        <p:spPr bwMode="auto">
          <a:xfrm rot="5400000" flipH="1">
            <a:off x="6134161" y="3848161"/>
            <a:ext cx="3124077" cy="2895600"/>
          </a:xfrm>
          <a:prstGeom prst="rect">
            <a:avLst/>
          </a:prstGeom>
          <a:noFill/>
        </p:spPr>
      </p:pic>
      <p:pic>
        <p:nvPicPr>
          <p:cNvPr id="13315" name="Picture 3" descr="F:\Svt_Illinskii\картинки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C000">
                <a:alpha val="58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210026"/>
            <a:ext cx="495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Во время управления монастырем по просьбе святого Иоанна, игумена </a:t>
            </a:r>
            <a:r>
              <a:rPr lang="ru-RU" sz="2400" dirty="0" err="1" smtClean="0">
                <a:latin typeface="Book Antiqua" pitchFamily="18" charset="0"/>
              </a:rPr>
              <a:t>Раифского</a:t>
            </a:r>
            <a:r>
              <a:rPr lang="ru-RU" sz="2400" dirty="0" smtClean="0">
                <a:latin typeface="Book Antiqua" pitchFamily="18" charset="0"/>
              </a:rPr>
              <a:t> монастыря (память в Сырную субботу), и была написана преподобными знаменитая "</a:t>
            </a:r>
            <a:r>
              <a:rPr lang="ru-RU" sz="2400" dirty="0" err="1" smtClean="0">
                <a:latin typeface="Book Antiqua" pitchFamily="18" charset="0"/>
              </a:rPr>
              <a:t>Лествица</a:t>
            </a:r>
            <a:r>
              <a:rPr lang="ru-RU" sz="2400" dirty="0" smtClean="0">
                <a:latin typeface="Book Antiqua" pitchFamily="18" charset="0"/>
              </a:rPr>
              <a:t>" - руководство для восхождения к духовному совершенству. Зная о мудрости и духовных дарованиях преподобного, </a:t>
            </a:r>
            <a:r>
              <a:rPr lang="ru-RU" sz="2400" dirty="0" err="1" smtClean="0">
                <a:latin typeface="Book Antiqua" pitchFamily="18" charset="0"/>
              </a:rPr>
              <a:t>Раифский</a:t>
            </a:r>
            <a:r>
              <a:rPr lang="ru-RU" sz="2400" dirty="0" smtClean="0">
                <a:latin typeface="Book Antiqua" pitchFamily="18" charset="0"/>
              </a:rPr>
              <a:t> игумен от лица всех иноков своей обители просил написать для них "истинное руководство для последующих неуклонно, и как бы </a:t>
            </a:r>
            <a:r>
              <a:rPr lang="ru-RU" sz="2400" dirty="0" err="1" smtClean="0">
                <a:latin typeface="Book Antiqua" pitchFamily="18" charset="0"/>
              </a:rPr>
              <a:t>лествицу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утверж-дену</a:t>
            </a:r>
            <a:r>
              <a:rPr lang="ru-RU" sz="2400" dirty="0" smtClean="0">
                <a:latin typeface="Book Antiqua" pitchFamily="18" charset="0"/>
              </a:rPr>
              <a:t>, которая желающих возводит до Небесных врат...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0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2004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 Antiqua" pitchFamily="18" charset="0"/>
              </a:rPr>
              <a:t>" Преподобный Иоанн, отличавшийся скромным о себе мнением, сначала смутился, но затем из послушания приступил к исполнению просьбы </a:t>
            </a:r>
            <a:r>
              <a:rPr lang="ru-RU" sz="2000" i="1" dirty="0" err="1" smtClean="0">
                <a:latin typeface="Book Antiqua" pitchFamily="18" charset="0"/>
              </a:rPr>
              <a:t>раифских</a:t>
            </a:r>
            <a:r>
              <a:rPr lang="ru-RU" sz="2000" i="1" dirty="0" smtClean="0">
                <a:latin typeface="Book Antiqua" pitchFamily="18" charset="0"/>
              </a:rPr>
              <a:t> иноков. Свое творение преподобный так и назвал - "</a:t>
            </a:r>
            <a:r>
              <a:rPr lang="ru-RU" sz="2000" i="1" dirty="0" err="1" smtClean="0">
                <a:latin typeface="Book Antiqua" pitchFamily="18" charset="0"/>
              </a:rPr>
              <a:t>Лествица</a:t>
            </a:r>
            <a:r>
              <a:rPr lang="ru-RU" sz="2000" i="1" dirty="0" smtClean="0">
                <a:latin typeface="Book Antiqua" pitchFamily="18" charset="0"/>
              </a:rPr>
              <a:t>", объясняя название следующим образом: "Соорудил я </a:t>
            </a:r>
            <a:r>
              <a:rPr lang="ru-RU" sz="2000" i="1" dirty="0" err="1" smtClean="0">
                <a:latin typeface="Book Antiqua" pitchFamily="18" charset="0"/>
              </a:rPr>
              <a:t>лествицу</a:t>
            </a:r>
            <a:r>
              <a:rPr lang="ru-RU" sz="2000" i="1" dirty="0" smtClean="0">
                <a:latin typeface="Book Antiqua" pitchFamily="18" charset="0"/>
              </a:rPr>
              <a:t> восхождения... от земного во святая... во образ тридцати лет Господня совершеннолетия, знаменательно соорудил </a:t>
            </a:r>
            <a:r>
              <a:rPr lang="ru-RU" sz="2000" i="1" dirty="0" err="1" smtClean="0">
                <a:latin typeface="Book Antiqua" pitchFamily="18" charset="0"/>
              </a:rPr>
              <a:t>лествицу</a:t>
            </a:r>
            <a:r>
              <a:rPr lang="ru-RU" sz="2000" i="1" dirty="0" smtClean="0">
                <a:latin typeface="Book Antiqua" pitchFamily="18" charset="0"/>
              </a:rPr>
              <a:t> из 30 степеней, по которой, достигнув Господня возраста, окажемся праведными и безопасными от падения". Цель этого творения - научить, что достижение спасения требует от человека нелегкого самоотвержения и усиленных подвигов</a:t>
            </a:r>
            <a:endParaRPr lang="ru-RU" sz="2000" i="1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"/>
            <a:ext cx="2362200" cy="307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>
            <a:off x="0" y="0"/>
            <a:ext cx="3124077" cy="2895600"/>
          </a:xfrm>
          <a:prstGeom prst="rect">
            <a:avLst/>
          </a:prstGeom>
          <a:noFill/>
        </p:spPr>
      </p:pic>
      <p:pic>
        <p:nvPicPr>
          <p:cNvPr id="5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>
            <a:off x="6207456" y="111458"/>
            <a:ext cx="3048001" cy="2825087"/>
          </a:xfrm>
          <a:prstGeom prst="rect">
            <a:avLst/>
          </a:prstGeom>
          <a:noFill/>
        </p:spPr>
      </p:pic>
      <p:pic>
        <p:nvPicPr>
          <p:cNvPr id="6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16200000">
            <a:off x="-111231" y="3927367"/>
            <a:ext cx="3041865" cy="2819400"/>
          </a:xfrm>
          <a:prstGeom prst="rect">
            <a:avLst/>
          </a:prstGeom>
          <a:noFill/>
        </p:spPr>
      </p:pic>
      <p:pic>
        <p:nvPicPr>
          <p:cNvPr id="7" name="Picture 3" descr="F:\Svt_Illinskii\картинки\60882217_1277701198_11.png"/>
          <p:cNvPicPr>
            <a:picLocks noChangeAspect="1" noChangeArrowheads="1"/>
          </p:cNvPicPr>
          <p:nvPr/>
        </p:nvPicPr>
        <p:blipFill>
          <a:blip r:embed="rId3"/>
          <a:srcRect l="4286" t="6757"/>
          <a:stretch>
            <a:fillRect/>
          </a:stretch>
        </p:blipFill>
        <p:spPr bwMode="auto">
          <a:xfrm rot="5400000" flipH="1">
            <a:off x="6134162" y="3848162"/>
            <a:ext cx="312407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844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LENOVO</cp:lastModifiedBy>
  <cp:revision>14</cp:revision>
  <dcterms:created xsi:type="dcterms:W3CDTF">2014-03-25T10:11:16Z</dcterms:created>
  <dcterms:modified xsi:type="dcterms:W3CDTF">2014-03-28T14:42:13Z</dcterms:modified>
</cp:coreProperties>
</file>